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49" r:id="rId2"/>
    <p:sldId id="807" r:id="rId3"/>
    <p:sldId id="869" r:id="rId4"/>
    <p:sldId id="875" r:id="rId5"/>
    <p:sldId id="873" r:id="rId6"/>
    <p:sldId id="872" r:id="rId7"/>
    <p:sldId id="870" r:id="rId8"/>
    <p:sldId id="815" r:id="rId9"/>
    <p:sldId id="874" r:id="rId1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pos="35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86">
          <p15:clr>
            <a:srgbClr val="A4A3A4"/>
          </p15:clr>
        </p15:guide>
        <p15:guide id="2" pos="200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CUzhuxg" initials="N" lastIdx="1" clrIdx="0"/>
  <p:cmAuthor id="2" name="GY" initials="W用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A41219"/>
    <a:srgbClr val="FFFFFF"/>
    <a:srgbClr val="000000"/>
    <a:srgbClr val="F99B7D"/>
    <a:srgbClr val="F86C51"/>
    <a:srgbClr val="C0504D"/>
    <a:srgbClr val="E62A2A"/>
    <a:srgbClr val="E2E2E2"/>
    <a:srgbClr val="8A2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488" y="160"/>
      </p:cViewPr>
      <p:guideLst>
        <p:guide orient="horz" pos="346"/>
        <p:guide pos="35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240" y="-90"/>
      </p:cViewPr>
      <p:guideLst>
        <p:guide orient="horz" pos="3386"/>
        <p:guide pos="200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D108D-23A9-466F-9360-CF31B0D447F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0A07-2C1C-45C5-985B-D6CD99FDD0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A1D1-A762-E44E-B9BF-76084F0E926C}" type="slidenum">
              <a:rPr lang="uk-UA" smtClean="0"/>
              <a:t>2</a:t>
            </a:fld>
            <a:endParaRPr kumimoji="1" lang="uk-UA" altLang="zh-CN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A1D1-A762-E44E-B9BF-76084F0E926C}" type="slidenum">
              <a:rPr lang="uk-UA" smtClean="0"/>
              <a:t>4</a:t>
            </a:fld>
            <a:endParaRPr kumimoji="1" lang="uk-UA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41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A1D1-A762-E44E-B9BF-76084F0E926C}" type="slidenum">
              <a:rPr lang="uk-UA" smtClean="0"/>
              <a:t>5</a:t>
            </a:fld>
            <a:endParaRPr kumimoji="1" lang="uk-UA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34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A1D1-A762-E44E-B9BF-76084F0E926C}" type="slidenum">
              <a:rPr lang="uk-UA" smtClean="0"/>
              <a:t>6</a:t>
            </a:fld>
            <a:endParaRPr kumimoji="1" lang="uk-UA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16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AA1D1-A762-E44E-B9BF-76084F0E926C}" type="slidenum">
              <a:rPr lang="uk-UA" smtClean="0"/>
              <a:t>7</a:t>
            </a:fld>
            <a:endParaRPr kumimoji="1" lang="uk-UA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E0A07-2C1C-45C5-985B-D6CD99FDD0F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5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518EE-751A-493E-82A1-3D6BEF00C28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77AA-A7BA-483D-9ED8-AE8A7305EA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5555"/>
          <p:cNvPicPr>
            <a:picLocks noChangeAspect="1"/>
          </p:cNvPicPr>
          <p:nvPr/>
        </p:nvPicPr>
        <p:blipFill>
          <a:blip r:embed="rId5"/>
          <a:srcRect l="878" t="2927" r="112" b="2805"/>
          <a:stretch>
            <a:fillRect/>
          </a:stretch>
        </p:blipFill>
        <p:spPr>
          <a:xfrm>
            <a:off x="635" y="-6350"/>
            <a:ext cx="12309475" cy="6870700"/>
          </a:xfrm>
          <a:prstGeom prst="rect">
            <a:avLst/>
          </a:prstGeom>
          <a:effectLst>
            <a:glow rad="127000">
              <a:schemeClr val="accent1">
                <a:alpha val="2000"/>
              </a:schemeClr>
            </a:glow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73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6629" y="-1251520"/>
            <a:ext cx="609600" cy="6096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5720" y="4032250"/>
            <a:ext cx="12218035" cy="9328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1" name="TextBox 40"/>
          <p:cNvSpPr txBox="1"/>
          <p:nvPr/>
        </p:nvSpPr>
        <p:spPr>
          <a:xfrm>
            <a:off x="906780" y="4114800"/>
            <a:ext cx="106502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4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AIOps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异常检测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3600822" y="1742221"/>
            <a:ext cx="5109091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Impact MT Std" pitchFamily="34" charset="0"/>
                <a:ea typeface="造字工房俊雅锐宋体验版常规体" pitchFamily="50" charset="-122"/>
              </a:rPr>
              <a:t>智云小队</a:t>
            </a:r>
            <a:endParaRPr lang="en-US" altLang="zh-CN" sz="9600" b="1" dirty="0">
              <a:solidFill>
                <a:schemeClr val="bg1"/>
              </a:solidFill>
              <a:latin typeface="Impact MT Std" pitchFamily="34" charset="0"/>
              <a:ea typeface="造字工房俊雅锐宋体验版常规体" pitchFamily="5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097020" y="1834515"/>
            <a:ext cx="41160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096385" y="3308985"/>
            <a:ext cx="41160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EF1DD-54D7-604F-81BE-9E04122B7022}"/>
              </a:ext>
            </a:extLst>
          </p:cNvPr>
          <p:cNvSpPr txBox="1"/>
          <p:nvPr/>
        </p:nvSpPr>
        <p:spPr>
          <a:xfrm>
            <a:off x="3658235" y="5323840"/>
            <a:ext cx="5320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指导老师：才振功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组员：黄闯，李文龙，亓文凯，池浪，成睿青，范洪玉，史蒙蒙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48895"/>
            <a:ext cx="298450" cy="367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6" y="487448"/>
            <a:ext cx="12205926" cy="5441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841003" y="-27384"/>
            <a:ext cx="174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项目功能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54280" y="1538405"/>
            <a:ext cx="8341402" cy="4236285"/>
            <a:chOff x="1349" y="3211"/>
            <a:chExt cx="13136" cy="6671"/>
          </a:xfrm>
        </p:grpSpPr>
        <p:sp>
          <p:nvSpPr>
            <p:cNvPr id="51" name="文本框 50"/>
            <p:cNvSpPr txBox="1"/>
            <p:nvPr/>
          </p:nvSpPr>
          <p:spPr>
            <a:xfrm>
              <a:off x="8005" y="5971"/>
              <a:ext cx="6358" cy="1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chemeClr val="bg1"/>
                </a:buClr>
                <a:buSzPct val="100000"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rPr>
                <a:t>运维数据（时序）异常检测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华文中宋" panose="02010600040101010101" pitchFamily="2" charset="-122"/>
              </a:endParaRPr>
            </a:p>
            <a:p>
              <a:pPr algn="ctr">
                <a:lnSpc>
                  <a:spcPct val="120000"/>
                </a:lnSpc>
                <a:buClr>
                  <a:schemeClr val="bg1"/>
                </a:buClr>
                <a:buSzPct val="100000"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rPr>
                <a:t>（线上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rPr>
                <a:t>/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rPr>
                <a:t>线下）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华文中宋" panose="0201060004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349" y="3211"/>
              <a:ext cx="7166" cy="6671"/>
              <a:chOff x="3613416" y="1730235"/>
              <a:chExt cx="4550710" cy="4235929"/>
            </a:xfrm>
          </p:grpSpPr>
          <p:grpSp>
            <p:nvGrpSpPr>
              <p:cNvPr id="23" name="组合 22"/>
              <p:cNvGrpSpPr/>
              <p:nvPr/>
            </p:nvGrpSpPr>
            <p:grpSpPr>
              <a:xfrm flipV="1">
                <a:off x="4964543" y="1730235"/>
                <a:ext cx="1790382" cy="1554295"/>
                <a:chOff x="5355579" y="4808868"/>
                <a:chExt cx="1493317" cy="1103661"/>
              </a:xfrm>
            </p:grpSpPr>
            <p:sp>
              <p:nvSpPr>
                <p:cNvPr id="33" name="矩形 14"/>
                <p:cNvSpPr/>
                <p:nvPr/>
              </p:nvSpPr>
              <p:spPr>
                <a:xfrm>
                  <a:off x="5355579" y="4808868"/>
                  <a:ext cx="1487244" cy="124876"/>
                </a:xfrm>
                <a:custGeom>
                  <a:avLst/>
                  <a:gdLst>
                    <a:gd name="connsiteX0" fmla="*/ 0 w 1640851"/>
                    <a:gd name="connsiteY0" fmla="*/ 0 h 149806"/>
                    <a:gd name="connsiteX1" fmla="*/ 1640851 w 1640851"/>
                    <a:gd name="connsiteY1" fmla="*/ 0 h 149806"/>
                    <a:gd name="connsiteX2" fmla="*/ 1640851 w 1640851"/>
                    <a:gd name="connsiteY2" fmla="*/ 149806 h 149806"/>
                    <a:gd name="connsiteX3" fmla="*/ 0 w 1640851"/>
                    <a:gd name="connsiteY3" fmla="*/ 149806 h 149806"/>
                    <a:gd name="connsiteX4" fmla="*/ 0 w 1640851"/>
                    <a:gd name="connsiteY4" fmla="*/ 0 h 149806"/>
                    <a:gd name="connsiteX0-1" fmla="*/ 144379 w 1640851"/>
                    <a:gd name="connsiteY0-2" fmla="*/ 12032 h 149806"/>
                    <a:gd name="connsiteX1-3" fmla="*/ 1640851 w 1640851"/>
                    <a:gd name="connsiteY1-4" fmla="*/ 0 h 149806"/>
                    <a:gd name="connsiteX2-5" fmla="*/ 1640851 w 1640851"/>
                    <a:gd name="connsiteY2-6" fmla="*/ 149806 h 149806"/>
                    <a:gd name="connsiteX3-7" fmla="*/ 0 w 1640851"/>
                    <a:gd name="connsiteY3-8" fmla="*/ 149806 h 149806"/>
                    <a:gd name="connsiteX4-9" fmla="*/ 144379 w 1640851"/>
                    <a:gd name="connsiteY4-10" fmla="*/ 12032 h 149806"/>
                    <a:gd name="connsiteX0-11" fmla="*/ 144379 w 1640851"/>
                    <a:gd name="connsiteY0-12" fmla="*/ 24064 h 161838"/>
                    <a:gd name="connsiteX1-13" fmla="*/ 1508504 w 1640851"/>
                    <a:gd name="connsiteY1-14" fmla="*/ 0 h 161838"/>
                    <a:gd name="connsiteX2-15" fmla="*/ 1640851 w 1640851"/>
                    <a:gd name="connsiteY2-16" fmla="*/ 161838 h 161838"/>
                    <a:gd name="connsiteX3-17" fmla="*/ 0 w 1640851"/>
                    <a:gd name="connsiteY3-18" fmla="*/ 161838 h 161838"/>
                    <a:gd name="connsiteX4-19" fmla="*/ 144379 w 1640851"/>
                    <a:gd name="connsiteY4-20" fmla="*/ 24064 h 161838"/>
                    <a:gd name="connsiteX0-21" fmla="*/ 144379 w 1640851"/>
                    <a:gd name="connsiteY0-22" fmla="*/ 0 h 137774"/>
                    <a:gd name="connsiteX1-23" fmla="*/ 1544599 w 1640851"/>
                    <a:gd name="connsiteY1-24" fmla="*/ 0 h 137774"/>
                    <a:gd name="connsiteX2-25" fmla="*/ 1640851 w 1640851"/>
                    <a:gd name="connsiteY2-26" fmla="*/ 137774 h 137774"/>
                    <a:gd name="connsiteX3-27" fmla="*/ 0 w 1640851"/>
                    <a:gd name="connsiteY3-28" fmla="*/ 137774 h 137774"/>
                    <a:gd name="connsiteX4-29" fmla="*/ 144379 w 1640851"/>
                    <a:gd name="connsiteY4-30" fmla="*/ 0 h 13777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40851" h="137774">
                      <a:moveTo>
                        <a:pt x="144379" y="0"/>
                      </a:moveTo>
                      <a:lnTo>
                        <a:pt x="1544599" y="0"/>
                      </a:lnTo>
                      <a:lnTo>
                        <a:pt x="1640851" y="137774"/>
                      </a:lnTo>
                      <a:lnTo>
                        <a:pt x="0" y="137774"/>
                      </a:lnTo>
                      <a:lnTo>
                        <a:pt x="144379" y="0"/>
                      </a:lnTo>
                      <a:close/>
                    </a:path>
                  </a:pathLst>
                </a:custGeom>
                <a:solidFill>
                  <a:srgbClr val="797979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defRPr/>
                  </a:pPr>
                  <a:endParaRPr lang="zh-CN" altLang="en-US" sz="2400" b="1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4"/>
                <p:cNvSpPr/>
                <p:nvPr/>
              </p:nvSpPr>
              <p:spPr>
                <a:xfrm>
                  <a:off x="5361652" y="4933748"/>
                  <a:ext cx="1487244" cy="978781"/>
                </a:xfrm>
                <a:custGeom>
                  <a:avLst/>
                  <a:gdLst>
                    <a:gd name="connsiteX0" fmla="*/ 0 w 1323696"/>
                    <a:gd name="connsiteY0" fmla="*/ 0 h 871147"/>
                    <a:gd name="connsiteX1" fmla="*/ 1323696 w 1323696"/>
                    <a:gd name="connsiteY1" fmla="*/ 0 h 871147"/>
                    <a:gd name="connsiteX2" fmla="*/ 661848 w 1323696"/>
                    <a:gd name="connsiteY2" fmla="*/ 871147 h 87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3696" h="871147">
                      <a:moveTo>
                        <a:pt x="0" y="0"/>
                      </a:moveTo>
                      <a:lnTo>
                        <a:pt x="1323696" y="0"/>
                      </a:lnTo>
                      <a:lnTo>
                        <a:pt x="661848" y="871147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>
                  <a:outerShdw blurRad="635000" dist="127000" dir="5400000" algn="t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 flipV="1">
                <a:off x="4294893" y="3311927"/>
                <a:ext cx="3187758" cy="1314786"/>
                <a:chOff x="4707308" y="3814145"/>
                <a:chExt cx="2775112" cy="974420"/>
              </a:xfrm>
            </p:grpSpPr>
            <p:sp>
              <p:nvSpPr>
                <p:cNvPr id="31" name="3"/>
                <p:cNvSpPr/>
                <p:nvPr/>
              </p:nvSpPr>
              <p:spPr>
                <a:xfrm>
                  <a:off x="4707308" y="3939024"/>
                  <a:ext cx="2775112" cy="84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735" h="937284">
                      <a:moveTo>
                        <a:pt x="0" y="0"/>
                      </a:moveTo>
                      <a:lnTo>
                        <a:pt x="3061735" y="0"/>
                      </a:lnTo>
                      <a:lnTo>
                        <a:pt x="2493758" y="937284"/>
                      </a:lnTo>
                      <a:lnTo>
                        <a:pt x="567977" y="93728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>
                  <a:outerShdw blurRad="635000" dist="127000" dir="5400000" algn="t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矩形 14"/>
                <p:cNvSpPr/>
                <p:nvPr/>
              </p:nvSpPr>
              <p:spPr>
                <a:xfrm>
                  <a:off x="4707308" y="3814145"/>
                  <a:ext cx="2775112" cy="124876"/>
                </a:xfrm>
                <a:custGeom>
                  <a:avLst/>
                  <a:gdLst>
                    <a:gd name="connsiteX0" fmla="*/ 0 w 1640851"/>
                    <a:gd name="connsiteY0" fmla="*/ 0 h 149806"/>
                    <a:gd name="connsiteX1" fmla="*/ 1640851 w 1640851"/>
                    <a:gd name="connsiteY1" fmla="*/ 0 h 149806"/>
                    <a:gd name="connsiteX2" fmla="*/ 1640851 w 1640851"/>
                    <a:gd name="connsiteY2" fmla="*/ 149806 h 149806"/>
                    <a:gd name="connsiteX3" fmla="*/ 0 w 1640851"/>
                    <a:gd name="connsiteY3" fmla="*/ 149806 h 149806"/>
                    <a:gd name="connsiteX4" fmla="*/ 0 w 1640851"/>
                    <a:gd name="connsiteY4" fmla="*/ 0 h 149806"/>
                    <a:gd name="connsiteX0-1" fmla="*/ 144379 w 1640851"/>
                    <a:gd name="connsiteY0-2" fmla="*/ 12032 h 149806"/>
                    <a:gd name="connsiteX1-3" fmla="*/ 1640851 w 1640851"/>
                    <a:gd name="connsiteY1-4" fmla="*/ 0 h 149806"/>
                    <a:gd name="connsiteX2-5" fmla="*/ 1640851 w 1640851"/>
                    <a:gd name="connsiteY2-6" fmla="*/ 149806 h 149806"/>
                    <a:gd name="connsiteX3-7" fmla="*/ 0 w 1640851"/>
                    <a:gd name="connsiteY3-8" fmla="*/ 149806 h 149806"/>
                    <a:gd name="connsiteX4-9" fmla="*/ 144379 w 1640851"/>
                    <a:gd name="connsiteY4-10" fmla="*/ 12032 h 149806"/>
                    <a:gd name="connsiteX0-11" fmla="*/ 144379 w 1640851"/>
                    <a:gd name="connsiteY0-12" fmla="*/ 24064 h 161838"/>
                    <a:gd name="connsiteX1-13" fmla="*/ 1508504 w 1640851"/>
                    <a:gd name="connsiteY1-14" fmla="*/ 0 h 161838"/>
                    <a:gd name="connsiteX2-15" fmla="*/ 1640851 w 1640851"/>
                    <a:gd name="connsiteY2-16" fmla="*/ 161838 h 161838"/>
                    <a:gd name="connsiteX3-17" fmla="*/ 0 w 1640851"/>
                    <a:gd name="connsiteY3-18" fmla="*/ 161838 h 161838"/>
                    <a:gd name="connsiteX4-19" fmla="*/ 144379 w 1640851"/>
                    <a:gd name="connsiteY4-20" fmla="*/ 24064 h 161838"/>
                    <a:gd name="connsiteX0-21" fmla="*/ 144379 w 1640851"/>
                    <a:gd name="connsiteY0-22" fmla="*/ 0 h 137774"/>
                    <a:gd name="connsiteX1-23" fmla="*/ 1544599 w 1640851"/>
                    <a:gd name="connsiteY1-24" fmla="*/ 0 h 137774"/>
                    <a:gd name="connsiteX2-25" fmla="*/ 1640851 w 1640851"/>
                    <a:gd name="connsiteY2-26" fmla="*/ 137774 h 137774"/>
                    <a:gd name="connsiteX3-27" fmla="*/ 0 w 1640851"/>
                    <a:gd name="connsiteY3-28" fmla="*/ 137774 h 137774"/>
                    <a:gd name="connsiteX4-29" fmla="*/ 144379 w 1640851"/>
                    <a:gd name="connsiteY4-30" fmla="*/ 0 h 13777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40851" h="137774">
                      <a:moveTo>
                        <a:pt x="144379" y="0"/>
                      </a:moveTo>
                      <a:lnTo>
                        <a:pt x="1544599" y="0"/>
                      </a:lnTo>
                      <a:lnTo>
                        <a:pt x="1640851" y="137774"/>
                      </a:lnTo>
                      <a:lnTo>
                        <a:pt x="0" y="137774"/>
                      </a:lnTo>
                      <a:lnTo>
                        <a:pt x="144379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defRPr/>
                  </a:pPr>
                  <a:endParaRPr lang="zh-CN" altLang="en-US" sz="2400" b="1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flipV="1">
                <a:off x="3613416" y="4651378"/>
                <a:ext cx="4550710" cy="1314786"/>
                <a:chOff x="4114046" y="2821446"/>
                <a:chExt cx="3961634" cy="974420"/>
              </a:xfrm>
            </p:grpSpPr>
            <p:sp>
              <p:nvSpPr>
                <p:cNvPr id="29" name="矩形 14"/>
                <p:cNvSpPr/>
                <p:nvPr/>
              </p:nvSpPr>
              <p:spPr>
                <a:xfrm>
                  <a:off x="4114046" y="2821446"/>
                  <a:ext cx="3961634" cy="124876"/>
                </a:xfrm>
                <a:custGeom>
                  <a:avLst/>
                  <a:gdLst>
                    <a:gd name="connsiteX0" fmla="*/ 0 w 1640851"/>
                    <a:gd name="connsiteY0" fmla="*/ 0 h 149806"/>
                    <a:gd name="connsiteX1" fmla="*/ 1640851 w 1640851"/>
                    <a:gd name="connsiteY1" fmla="*/ 0 h 149806"/>
                    <a:gd name="connsiteX2" fmla="*/ 1640851 w 1640851"/>
                    <a:gd name="connsiteY2" fmla="*/ 149806 h 149806"/>
                    <a:gd name="connsiteX3" fmla="*/ 0 w 1640851"/>
                    <a:gd name="connsiteY3" fmla="*/ 149806 h 149806"/>
                    <a:gd name="connsiteX4" fmla="*/ 0 w 1640851"/>
                    <a:gd name="connsiteY4" fmla="*/ 0 h 149806"/>
                    <a:gd name="connsiteX0-1" fmla="*/ 144379 w 1640851"/>
                    <a:gd name="connsiteY0-2" fmla="*/ 12032 h 149806"/>
                    <a:gd name="connsiteX1-3" fmla="*/ 1640851 w 1640851"/>
                    <a:gd name="connsiteY1-4" fmla="*/ 0 h 149806"/>
                    <a:gd name="connsiteX2-5" fmla="*/ 1640851 w 1640851"/>
                    <a:gd name="connsiteY2-6" fmla="*/ 149806 h 149806"/>
                    <a:gd name="connsiteX3-7" fmla="*/ 0 w 1640851"/>
                    <a:gd name="connsiteY3-8" fmla="*/ 149806 h 149806"/>
                    <a:gd name="connsiteX4-9" fmla="*/ 144379 w 1640851"/>
                    <a:gd name="connsiteY4-10" fmla="*/ 12032 h 149806"/>
                    <a:gd name="connsiteX0-11" fmla="*/ 144379 w 1640851"/>
                    <a:gd name="connsiteY0-12" fmla="*/ 24064 h 161838"/>
                    <a:gd name="connsiteX1-13" fmla="*/ 1508504 w 1640851"/>
                    <a:gd name="connsiteY1-14" fmla="*/ 0 h 161838"/>
                    <a:gd name="connsiteX2-15" fmla="*/ 1640851 w 1640851"/>
                    <a:gd name="connsiteY2-16" fmla="*/ 161838 h 161838"/>
                    <a:gd name="connsiteX3-17" fmla="*/ 0 w 1640851"/>
                    <a:gd name="connsiteY3-18" fmla="*/ 161838 h 161838"/>
                    <a:gd name="connsiteX4-19" fmla="*/ 144379 w 1640851"/>
                    <a:gd name="connsiteY4-20" fmla="*/ 24064 h 161838"/>
                    <a:gd name="connsiteX0-21" fmla="*/ 144379 w 1640851"/>
                    <a:gd name="connsiteY0-22" fmla="*/ 0 h 137774"/>
                    <a:gd name="connsiteX1-23" fmla="*/ 1544599 w 1640851"/>
                    <a:gd name="connsiteY1-24" fmla="*/ 0 h 137774"/>
                    <a:gd name="connsiteX2-25" fmla="*/ 1640851 w 1640851"/>
                    <a:gd name="connsiteY2-26" fmla="*/ 137774 h 137774"/>
                    <a:gd name="connsiteX3-27" fmla="*/ 0 w 1640851"/>
                    <a:gd name="connsiteY3-28" fmla="*/ 137774 h 137774"/>
                    <a:gd name="connsiteX4-29" fmla="*/ 144379 w 1640851"/>
                    <a:gd name="connsiteY4-30" fmla="*/ 0 h 13777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640851" h="137774">
                      <a:moveTo>
                        <a:pt x="144379" y="0"/>
                      </a:moveTo>
                      <a:lnTo>
                        <a:pt x="1544599" y="0"/>
                      </a:lnTo>
                      <a:lnTo>
                        <a:pt x="1640851" y="137774"/>
                      </a:lnTo>
                      <a:lnTo>
                        <a:pt x="0" y="137774"/>
                      </a:lnTo>
                      <a:lnTo>
                        <a:pt x="144379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400" b="1" kern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2"/>
                <p:cNvSpPr/>
                <p:nvPr/>
              </p:nvSpPr>
              <p:spPr>
                <a:xfrm>
                  <a:off x="4114046" y="2946325"/>
                  <a:ext cx="3961634" cy="84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0803" h="937284">
                      <a:moveTo>
                        <a:pt x="0" y="0"/>
                      </a:moveTo>
                      <a:lnTo>
                        <a:pt x="4370803" y="0"/>
                      </a:lnTo>
                      <a:lnTo>
                        <a:pt x="3802825" y="937284"/>
                      </a:lnTo>
                      <a:lnTo>
                        <a:pt x="567978" y="93728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>
                  <a:outerShdw blurRad="635000" dist="127000" dir="5400000" algn="t" rotWithShape="0">
                    <a:prstClr val="black">
                      <a:alpha val="3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117825" y="2539165"/>
                <a:ext cx="1476306" cy="36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可视化平台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73587" y="3629045"/>
                <a:ext cx="2245894" cy="46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机器学习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773561" y="4978260"/>
                <a:ext cx="2529205" cy="460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大数据平台</a:t>
                </a: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9028" y="8493"/>
              <a:ext cx="5457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chemeClr val="bg1"/>
                </a:buClr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rPr>
                <a:t>存储数据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华文中宋" panose="02010600040101010101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524" y="4168"/>
              <a:ext cx="7951" cy="1232"/>
              <a:chOff x="6623" y="4970"/>
              <a:chExt cx="8048" cy="1232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7250" y="4970"/>
                <a:ext cx="4890" cy="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buClr>
                    <a:schemeClr val="tx1">
                      <a:lumMod val="75000"/>
                      <a:lumOff val="25000"/>
                    </a:schemeClr>
                  </a:buClr>
                </a:pP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华文中宋" panose="02010600040101010101" pitchFamily="2" charset="-122"/>
                  </a:rPr>
                  <a:t>显示异常数据</a:t>
                </a:r>
                <a:endParaRPr 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华文中宋" panose="02010600040101010101" pitchFamily="2" charset="-122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6623" y="6191"/>
                <a:ext cx="8048" cy="11"/>
              </a:xfrm>
              <a:prstGeom prst="line">
                <a:avLst/>
              </a:prstGeom>
              <a:ln>
                <a:solidFill>
                  <a:srgbClr val="F99B7D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连接符 54"/>
            <p:cNvCxnSpPr/>
            <p:nvPr/>
          </p:nvCxnSpPr>
          <p:spPr>
            <a:xfrm>
              <a:off x="7970" y="7535"/>
              <a:ext cx="6393" cy="20"/>
            </a:xfrm>
            <a:prstGeom prst="line">
              <a:avLst/>
            </a:prstGeom>
            <a:ln>
              <a:solidFill>
                <a:srgbClr val="F99B7D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8170" y="9823"/>
              <a:ext cx="6193" cy="59"/>
            </a:xfrm>
            <a:prstGeom prst="line">
              <a:avLst/>
            </a:prstGeom>
            <a:ln>
              <a:solidFill>
                <a:srgbClr val="F99B7D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9757410" y="2232660"/>
            <a:ext cx="1880235" cy="3531235"/>
            <a:chOff x="16044" y="4194"/>
            <a:chExt cx="2961" cy="5561"/>
          </a:xfrm>
        </p:grpSpPr>
        <p:sp>
          <p:nvSpPr>
            <p:cNvPr id="14" name="文本框 13"/>
            <p:cNvSpPr txBox="1"/>
            <p:nvPr/>
          </p:nvSpPr>
          <p:spPr>
            <a:xfrm>
              <a:off x="16105" y="8531"/>
              <a:ext cx="2900" cy="6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大数据管理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044" y="4194"/>
              <a:ext cx="290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前端可视化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079" y="6245"/>
              <a:ext cx="2900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5131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异常检测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16633" y="5374"/>
              <a:ext cx="2111" cy="0"/>
            </a:xfrm>
            <a:prstGeom prst="line">
              <a:avLst/>
            </a:prstGeom>
            <a:ln>
              <a:solidFill>
                <a:srgbClr val="F99B7D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6720" y="7495"/>
              <a:ext cx="2111" cy="0"/>
            </a:xfrm>
            <a:prstGeom prst="line">
              <a:avLst/>
            </a:prstGeom>
            <a:ln>
              <a:solidFill>
                <a:srgbClr val="F99B7D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6720" y="9755"/>
              <a:ext cx="2111" cy="0"/>
            </a:xfrm>
            <a:prstGeom prst="line">
              <a:avLst/>
            </a:prstGeom>
            <a:ln>
              <a:solidFill>
                <a:srgbClr val="F99B7D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右箭头 35">
            <a:extLst>
              <a:ext uri="{FF2B5EF4-FFF2-40B4-BE49-F238E27FC236}">
                <a16:creationId xmlns:a16="http://schemas.microsoft.com/office/drawing/2014/main" id="{3729C2DE-7D62-9A4E-A1BE-EE4E41D4D9EB}"/>
              </a:ext>
            </a:extLst>
          </p:cNvPr>
          <p:cNvSpPr/>
          <p:nvPr/>
        </p:nvSpPr>
        <p:spPr>
          <a:xfrm>
            <a:off x="8807851" y="3291088"/>
            <a:ext cx="935990" cy="6705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4"/>
          <p:cNvSpPr txBox="1"/>
          <p:nvPr/>
        </p:nvSpPr>
        <p:spPr>
          <a:xfrm>
            <a:off x="841001" y="35332"/>
            <a:ext cx="7992889" cy="40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项目框架</a:t>
            </a:r>
            <a:endParaRPr lang="zh-CN" altLang="en-US" sz="16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-53530" y="548427"/>
            <a:ext cx="12271797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90049" y="80628"/>
            <a:ext cx="288032" cy="288032"/>
            <a:chOff x="624979" y="908720"/>
            <a:chExt cx="288032" cy="288032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624979" y="1196752"/>
              <a:ext cx="288032" cy="0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911622" y="908720"/>
              <a:ext cx="0" cy="288032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 flipV="1">
              <a:off x="696987" y="980728"/>
              <a:ext cx="216024" cy="216024"/>
            </a:xfrm>
            <a:prstGeom prst="line">
              <a:avLst/>
            </a:prstGeom>
            <a:ln>
              <a:solidFill>
                <a:srgbClr val="2C36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321477" y="1095375"/>
            <a:ext cx="8881249" cy="5248275"/>
            <a:chOff x="6875" y="2325"/>
            <a:chExt cx="6248" cy="8265"/>
          </a:xfrm>
        </p:grpSpPr>
        <p:grpSp>
          <p:nvGrpSpPr>
            <p:cNvPr id="3" name="组合 2"/>
            <p:cNvGrpSpPr/>
            <p:nvPr/>
          </p:nvGrpSpPr>
          <p:grpSpPr>
            <a:xfrm>
              <a:off x="6875" y="2325"/>
              <a:ext cx="6248" cy="1752"/>
              <a:chOff x="6875" y="2325"/>
              <a:chExt cx="6248" cy="1752"/>
            </a:xfrm>
          </p:grpSpPr>
          <p:sp>
            <p:nvSpPr>
              <p:cNvPr id="45" name="燕尾形 44"/>
              <p:cNvSpPr/>
              <p:nvPr/>
            </p:nvSpPr>
            <p:spPr>
              <a:xfrm rot="5400000">
                <a:off x="6852" y="2885"/>
                <a:ext cx="567" cy="521"/>
              </a:xfrm>
              <a:prstGeom prst="chevron">
                <a:avLst>
                  <a:gd name="adj" fmla="val 4991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6942" y="4073"/>
                <a:ext cx="6181" cy="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/>
              <p:cNvSpPr/>
              <p:nvPr/>
            </p:nvSpPr>
            <p:spPr>
              <a:xfrm>
                <a:off x="7473" y="2325"/>
                <a:ext cx="3978" cy="679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l"/>
                <a:r>
                  <a:rPr lang="zh-CN" alt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特征提取</a:t>
                </a:r>
              </a:p>
            </p:txBody>
          </p:sp>
          <p:sp>
            <p:nvSpPr>
              <p:cNvPr id="48" name="矩形 47"/>
              <p:cNvSpPr>
                <a:spLocks noChangeArrowheads="1"/>
              </p:cNvSpPr>
              <p:nvPr/>
            </p:nvSpPr>
            <p:spPr bwMode="auto">
              <a:xfrm>
                <a:off x="7452" y="2979"/>
                <a:ext cx="5216" cy="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6" rIns="91431" bIns="45716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以当前时刻为准</a:t>
                </a:r>
                <a:endParaRPr lang="en-US" altLang="zh-CN" sz="1400" dirty="0">
                  <a:solidFill>
                    <a:srgbClr val="333333"/>
                  </a:solidFill>
                  <a:sym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七天前后三小时</a:t>
                </a:r>
                <a:r>
                  <a:rPr lang="en-US" altLang="zh-CN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+</a:t>
                </a:r>
                <a:r>
                  <a:rPr lang="zh-CN" altLang="en-US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昨天前后三小时</a:t>
                </a:r>
                <a:r>
                  <a:rPr lang="en-US" altLang="zh-CN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+</a:t>
                </a:r>
                <a:r>
                  <a:rPr lang="zh-CN" altLang="en-US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今天前三小时</a:t>
                </a: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>
              <a:off x="6942" y="6206"/>
              <a:ext cx="6181" cy="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473" y="4639"/>
              <a:ext cx="3806" cy="675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单一模型检测</a:t>
              </a:r>
            </a:p>
          </p:txBody>
        </p:sp>
        <p:sp>
          <p:nvSpPr>
            <p:cNvPr id="52" name="矩形 47"/>
            <p:cNvSpPr>
              <a:spLocks noChangeArrowheads="1"/>
            </p:cNvSpPr>
            <p:nvPr/>
          </p:nvSpPr>
          <p:spPr bwMode="auto">
            <a:xfrm>
              <a:off x="7451" y="5369"/>
              <a:ext cx="521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用无监督</a:t>
              </a:r>
              <a:r>
                <a:rPr lang="en-US" altLang="zh-CN" sz="1400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+</a:t>
              </a:r>
              <a:r>
                <a:rPr lang="zh-CN" altLang="en-US" sz="1400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有监督模型检测异常点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6942" y="8474"/>
              <a:ext cx="6181" cy="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7473" y="6748"/>
              <a:ext cx="2926" cy="675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l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融合模型检测</a:t>
              </a:r>
            </a:p>
          </p:txBody>
        </p:sp>
        <p:sp>
          <p:nvSpPr>
            <p:cNvPr id="56" name="矩形 47"/>
            <p:cNvSpPr>
              <a:spLocks noChangeArrowheads="1"/>
            </p:cNvSpPr>
            <p:nvPr/>
          </p:nvSpPr>
          <p:spPr bwMode="auto">
            <a:xfrm>
              <a:off x="7452" y="7523"/>
              <a:ext cx="521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333333"/>
                  </a:solidFill>
                  <a:sym typeface="微软雅黑" panose="020B0503020204020204" pitchFamily="34" charset="-122"/>
                </a:rPr>
                <a:t>对前一个模型检测的异常数据，再次用其他模型进行检测</a:t>
              </a:r>
              <a:endParaRPr lang="en-US" altLang="zh-CN" sz="1400" dirty="0">
                <a:solidFill>
                  <a:srgbClr val="333333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942" y="9177"/>
              <a:ext cx="6181" cy="1413"/>
              <a:chOff x="6942" y="2639"/>
              <a:chExt cx="6181" cy="1413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V="1">
                <a:off x="6942" y="3998"/>
                <a:ext cx="6181" cy="5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7473" y="2639"/>
                <a:ext cx="2357" cy="679"/>
              </a:xfrm>
              <a:prstGeom prst="rect">
                <a:avLst/>
              </a:prstGeom>
            </p:spPr>
            <p:txBody>
              <a:bodyPr wrap="square" lIns="91431" tIns="45716" rIns="91431" bIns="45716">
                <a:spAutoFit/>
              </a:bodyPr>
              <a:lstStyle/>
              <a:p>
                <a:pPr algn="l"/>
                <a:r>
                  <a:rPr lang="zh-CN" alt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异常数据可视化</a:t>
                </a:r>
              </a:p>
            </p:txBody>
          </p:sp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7451" y="3314"/>
                <a:ext cx="5217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6" rIns="91431" bIns="45716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charset="0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333333"/>
                    </a:solidFill>
                    <a:sym typeface="微软雅黑" panose="020B0503020204020204" pitchFamily="34" charset="-122"/>
                  </a:rPr>
                  <a:t>把检测出异常的窗口数据可视化</a:t>
                </a:r>
              </a:p>
            </p:txBody>
          </p:sp>
        </p:grpSp>
      </p:grpSp>
      <p:sp>
        <p:nvSpPr>
          <p:cNvPr id="2" name="燕尾形 1"/>
          <p:cNvSpPr/>
          <p:nvPr/>
        </p:nvSpPr>
        <p:spPr>
          <a:xfrm rot="5400000">
            <a:off x="1511743" y="2518009"/>
            <a:ext cx="360045" cy="740578"/>
          </a:xfrm>
          <a:prstGeom prst="chevron">
            <a:avLst>
              <a:gd name="adj" fmla="val 4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燕尾形 9"/>
          <p:cNvSpPr/>
          <p:nvPr/>
        </p:nvSpPr>
        <p:spPr>
          <a:xfrm rot="5400000">
            <a:off x="1511743" y="3964539"/>
            <a:ext cx="360045" cy="740578"/>
          </a:xfrm>
          <a:prstGeom prst="chevron">
            <a:avLst>
              <a:gd name="adj" fmla="val 4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 rot="5400000">
            <a:off x="1511743" y="5469489"/>
            <a:ext cx="360045" cy="740578"/>
          </a:xfrm>
          <a:prstGeom prst="chevron">
            <a:avLst>
              <a:gd name="adj" fmla="val 4991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72C139-C2EF-654F-8834-A84509133C9D}"/>
              </a:ext>
            </a:extLst>
          </p:cNvPr>
          <p:cNvSpPr txBox="1"/>
          <p:nvPr/>
        </p:nvSpPr>
        <p:spPr>
          <a:xfrm>
            <a:off x="5809720" y="837987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最大值、最小值、最大值位置、最小值位置、均值、方差、</a:t>
            </a:r>
            <a:endParaRPr kumimoji="1" lang="en-US" altLang="zh-CN" dirty="0"/>
          </a:p>
          <a:p>
            <a:r>
              <a:rPr kumimoji="1" lang="zh-CN" altLang="en-US" dirty="0"/>
              <a:t>中位数、平方和、重复数、偏度、峰度、自相关系数、</a:t>
            </a:r>
            <a:endParaRPr kumimoji="1" lang="en-US" altLang="zh-CN" dirty="0"/>
          </a:p>
          <a:p>
            <a:r>
              <a:rPr kumimoji="1" lang="en" altLang="zh-CN" dirty="0"/>
              <a:t>Grubbs </a:t>
            </a:r>
            <a:r>
              <a:rPr kumimoji="1" lang="zh-CN" altLang="en-US" dirty="0"/>
              <a:t>检验统计量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674D3AE-041C-8441-BD8D-3A5CC9906BE2}"/>
              </a:ext>
            </a:extLst>
          </p:cNvPr>
          <p:cNvSpPr txBox="1"/>
          <p:nvPr/>
        </p:nvSpPr>
        <p:spPr>
          <a:xfrm>
            <a:off x="5847389" y="2459405"/>
            <a:ext cx="412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GBDT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iforest</a:t>
            </a:r>
            <a:r>
              <a:rPr kumimoji="1" lang="zh-CN" altLang="en-US" dirty="0"/>
              <a:t>、统计学方法、</a:t>
            </a:r>
            <a:r>
              <a:rPr kumimoji="1" lang="en-US" altLang="zh-CN" dirty="0" err="1"/>
              <a:t>xgboost</a:t>
            </a:r>
            <a:r>
              <a:rPr kumimoji="1" lang="zh-CN" altLang="en-US" dirty="0"/>
              <a:t>、</a:t>
            </a:r>
            <a:endParaRPr kumimoji="1" lang="en-US" altLang="zh-CN" dirty="0"/>
          </a:p>
          <a:p>
            <a:r>
              <a:rPr kumimoji="1" lang="zh-CN" altLang="en-US" dirty="0"/>
              <a:t>季节混合异常检测方法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2637C96-F56D-574C-9C50-1A625402519F}"/>
              </a:ext>
            </a:extLst>
          </p:cNvPr>
          <p:cNvSpPr txBox="1"/>
          <p:nvPr/>
        </p:nvSpPr>
        <p:spPr>
          <a:xfrm>
            <a:off x="5904823" y="3828212"/>
            <a:ext cx="167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GBDT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xgboost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3A33B5-4F19-2E49-AE8E-7CE572FD4946}"/>
              </a:ext>
            </a:extLst>
          </p:cNvPr>
          <p:cNvSpPr txBox="1"/>
          <p:nvPr/>
        </p:nvSpPr>
        <p:spPr>
          <a:xfrm>
            <a:off x="5904823" y="5439723"/>
            <a:ext cx="284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JavaWeb</a:t>
            </a:r>
            <a:r>
              <a:rPr kumimoji="1" lang="zh-CN" altLang="en-US" dirty="0"/>
              <a:t>框架</a:t>
            </a:r>
            <a:r>
              <a:rPr kumimoji="1" lang="en-US" altLang="zh-CN" dirty="0"/>
              <a:t>+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数据库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886368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91440"/>
            <a:ext cx="298450" cy="32766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6" y="487448"/>
            <a:ext cx="12205926" cy="544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72795" y="-19050"/>
            <a:ext cx="395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项目评估及演示</a:t>
            </a:r>
            <a:endParaRPr lang="en-US" altLang="zh-CN" sz="28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2A19CE-920E-4242-9432-DDEC7C27E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247075"/>
              </p:ext>
            </p:extLst>
          </p:nvPr>
        </p:nvGraphicFramePr>
        <p:xfrm>
          <a:off x="789733" y="1340768"/>
          <a:ext cx="10365352" cy="4392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669">
                  <a:extLst>
                    <a:ext uri="{9D8B030D-6E8A-4147-A177-3AD203B41FA5}">
                      <a16:colId xmlns:a16="http://schemas.microsoft.com/office/drawing/2014/main" val="2313026842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1636657964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1646131376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315245848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1402392599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3924102064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622717938"/>
                    </a:ext>
                  </a:extLst>
                </a:gridCol>
                <a:gridCol w="1295669">
                  <a:extLst>
                    <a:ext uri="{9D8B030D-6E8A-4147-A177-3AD203B41FA5}">
                      <a16:colId xmlns:a16="http://schemas.microsoft.com/office/drawing/2014/main" val="1136699257"/>
                    </a:ext>
                  </a:extLst>
                </a:gridCol>
              </a:tblGrid>
              <a:tr h="9438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3Sigma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One class SVM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Logistic Regression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Decision Tree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xgboost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Isolation Forest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65332"/>
                  </a:ext>
                </a:extLst>
              </a:tr>
              <a:tr h="862167">
                <a:tc>
                  <a:txBody>
                    <a:bodyPr/>
                    <a:lstStyle/>
                    <a:p>
                      <a:r>
                        <a:rPr lang="en-US" altLang="zh-CN" dirty="0"/>
                        <a:t>F1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681709"/>
                  </a:ext>
                </a:extLst>
              </a:tr>
              <a:tr h="862167">
                <a:tc>
                  <a:txBody>
                    <a:bodyPr/>
                    <a:lstStyle/>
                    <a:p>
                      <a:r>
                        <a:rPr lang="en-US" altLang="zh-CN" dirty="0"/>
                        <a:t>Recall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14991"/>
                  </a:ext>
                </a:extLst>
              </a:tr>
              <a:tr h="862167">
                <a:tc>
                  <a:txBody>
                    <a:bodyPr/>
                    <a:lstStyle/>
                    <a:p>
                      <a:r>
                        <a:rPr lang="en-US" altLang="zh-CN" dirty="0"/>
                        <a:t>Precision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75983"/>
                  </a:ext>
                </a:extLst>
              </a:tr>
              <a:tr h="862167">
                <a:tc>
                  <a:txBody>
                    <a:bodyPr/>
                    <a:lstStyle/>
                    <a:p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0.9435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5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03193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91440"/>
            <a:ext cx="298450" cy="32766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6" y="487448"/>
            <a:ext cx="12205926" cy="544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72795" y="-19050"/>
            <a:ext cx="395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项目评价</a:t>
            </a:r>
            <a:endParaRPr lang="en-US" altLang="zh-CN" sz="28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CD8A5CB-45BE-7045-AC82-23004497E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26430"/>
              </p:ext>
            </p:extLst>
          </p:nvPr>
        </p:nvGraphicFramePr>
        <p:xfrm>
          <a:off x="1057027" y="836712"/>
          <a:ext cx="976924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670">
                  <a:extLst>
                    <a:ext uri="{9D8B030D-6E8A-4147-A177-3AD203B41FA5}">
                      <a16:colId xmlns:a16="http://schemas.microsoft.com/office/drawing/2014/main" val="4191148327"/>
                    </a:ext>
                  </a:extLst>
                </a:gridCol>
                <a:gridCol w="5194570">
                  <a:extLst>
                    <a:ext uri="{9D8B030D-6E8A-4147-A177-3AD203B41FA5}">
                      <a16:colId xmlns:a16="http://schemas.microsoft.com/office/drawing/2014/main" val="2890256142"/>
                    </a:ext>
                  </a:extLst>
                </a:gridCol>
              </a:tblGrid>
              <a:tr h="499043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769781"/>
                  </a:ext>
                </a:extLst>
              </a:tr>
              <a:tr h="861362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方便运维人员检测异常数据，减少人工干预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对不同场景稳定性不够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57589"/>
                  </a:ext>
                </a:extLst>
              </a:tr>
              <a:tr h="499043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数据可视化，实时反馈数据情况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缺乏对运维场景的了解，不能根据具体的业务需求，提取最可靠的征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83855"/>
                  </a:ext>
                </a:extLst>
              </a:tr>
              <a:tr h="1230516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可支持实时检测和线下检测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部分异常在局部不明显，只能通过周期同比的方式发现，这类也容易出现漏报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38524"/>
                  </a:ext>
                </a:extLst>
              </a:tr>
              <a:tr h="1230516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融合了业界、开源项目和比赛中对于特征工程的提取方案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模型不够丰富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9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1927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91440"/>
            <a:ext cx="298450" cy="32766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6" y="487448"/>
            <a:ext cx="12205926" cy="544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72795" y="-19050"/>
            <a:ext cx="395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项目展望</a:t>
            </a:r>
            <a:endParaRPr lang="en-US" altLang="zh-CN" sz="28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6314F-DB80-984F-B0AC-8B587AE2CC12}"/>
              </a:ext>
            </a:extLst>
          </p:cNvPr>
          <p:cNvSpPr txBox="1"/>
          <p:nvPr/>
        </p:nvSpPr>
        <p:spPr>
          <a:xfrm>
            <a:off x="7321723" y="1858426"/>
            <a:ext cx="4409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根据场景，平衡精度和时耗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dirty="0"/>
              <a:t>PCA</a:t>
            </a:r>
            <a:r>
              <a:rPr kumimoji="1" lang="zh-CN" altLang="en-US" dirty="0"/>
              <a:t>降维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超参数自适应调节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增加训练模型的并行能力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分析不同纬度数据的相关性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引入周期或时间相关的特征，比如周期同比、星期、小时等维度，用于发现这类维度上异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/>
              <a:t>提供集成业务规则的能力，以支持业务规则下的异常检测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丰富算法库，加入深度学习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/>
              <a:t>增加打标反馈操作，让运维人员判断异常数据是否异常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742950" lvl="1" indent="-285750">
              <a:buFont typeface="Wingdings" pitchFamily="2" charset="2"/>
              <a:buChar char="l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B3DC18-740B-1649-87DF-AED8DCDC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7" y="1340768"/>
            <a:ext cx="5727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0112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91440"/>
            <a:ext cx="298450" cy="32766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6" y="487448"/>
            <a:ext cx="12205926" cy="544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72795" y="-19050"/>
            <a:ext cx="3956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2C36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项目总结与收获</a:t>
            </a:r>
            <a:endParaRPr lang="en-US" altLang="zh-CN" sz="2800" b="1" dirty="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C6F1FE-9C08-0240-84DB-D855B85112F0}"/>
              </a:ext>
            </a:extLst>
          </p:cNvPr>
          <p:cNvSpPr/>
          <p:nvPr/>
        </p:nvSpPr>
        <p:spPr>
          <a:xfrm>
            <a:off x="2405117" y="1268760"/>
            <a:ext cx="6492766" cy="7200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增进对模型特性的理解</a:t>
            </a:r>
            <a:endParaRPr lang="en-US" altLang="zh-CN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C902BE-25D8-1040-96EF-F12145CB4BB4}"/>
              </a:ext>
            </a:extLst>
          </p:cNvPr>
          <p:cNvSpPr/>
          <p:nvPr/>
        </p:nvSpPr>
        <p:spPr>
          <a:xfrm>
            <a:off x="2405117" y="2501390"/>
            <a:ext cx="6492766" cy="7200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增进对运维数据的特性理解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D6CD3D-D060-C04B-930C-C3DAAAFEF842}"/>
              </a:ext>
            </a:extLst>
          </p:cNvPr>
          <p:cNvSpPr/>
          <p:nvPr/>
        </p:nvSpPr>
        <p:spPr>
          <a:xfrm>
            <a:off x="2405117" y="3734020"/>
            <a:ext cx="6492766" cy="7200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对特征提取方面增进认识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E23723-933D-DB46-A7B4-73B1B2FDCBC8}"/>
              </a:ext>
            </a:extLst>
          </p:cNvPr>
          <p:cNvSpPr/>
          <p:nvPr/>
        </p:nvSpPr>
        <p:spPr>
          <a:xfrm>
            <a:off x="2405117" y="4966651"/>
            <a:ext cx="6492766" cy="72009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对时序数据异常情况有更深的认识</a:t>
            </a:r>
          </a:p>
        </p:txBody>
      </p:sp>
    </p:spTree>
    <p:extLst>
      <p:ext uri="{BB962C8B-B14F-4D97-AF65-F5344CB8AC3E}">
        <p14:creationId xmlns:p14="http://schemas.microsoft.com/office/powerpoint/2010/main" val="338424201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5555"/>
          <p:cNvPicPr>
            <a:picLocks noChangeAspect="1"/>
          </p:cNvPicPr>
          <p:nvPr/>
        </p:nvPicPr>
        <p:blipFill>
          <a:blip r:embed="rId3"/>
          <a:srcRect l="878" t="2927" r="112" b="2805"/>
          <a:stretch>
            <a:fillRect/>
          </a:stretch>
        </p:blipFill>
        <p:spPr>
          <a:xfrm>
            <a:off x="-205105" y="-52070"/>
            <a:ext cx="12522835" cy="6961505"/>
          </a:xfrm>
          <a:prstGeom prst="rect">
            <a:avLst/>
          </a:prstGeom>
          <a:effectLst/>
        </p:spPr>
      </p:pic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3104664" y="2708920"/>
            <a:ext cx="5093686" cy="95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Impact MT Std" pitchFamily="34" charset="0"/>
                <a:sym typeface="Impact" panose="020B0806030902050204" charset="0"/>
              </a:rPr>
              <a:t>项目提问及答辩</a:t>
            </a:r>
            <a:endParaRPr lang="en-US" altLang="zh-CN" sz="5400" b="1" dirty="0">
              <a:solidFill>
                <a:schemeClr val="bg1"/>
              </a:solidFill>
              <a:latin typeface="Impact MT Std" pitchFamily="34" charset="0"/>
              <a:sym typeface="Impact" panose="020B0806030902050204" charset="0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5555"/>
          <p:cNvPicPr>
            <a:picLocks noChangeAspect="1"/>
          </p:cNvPicPr>
          <p:nvPr/>
        </p:nvPicPr>
        <p:blipFill>
          <a:blip r:embed="rId3"/>
          <a:srcRect l="878" t="2927" r="112" b="2805"/>
          <a:stretch>
            <a:fillRect/>
          </a:stretch>
        </p:blipFill>
        <p:spPr>
          <a:xfrm>
            <a:off x="-205105" y="-52070"/>
            <a:ext cx="12522835" cy="6961505"/>
          </a:xfrm>
          <a:prstGeom prst="rect">
            <a:avLst/>
          </a:prstGeom>
          <a:effectLst/>
        </p:spPr>
      </p:pic>
      <p:sp>
        <p:nvSpPr>
          <p:cNvPr id="6" name="矩形 5"/>
          <p:cNvSpPr/>
          <p:nvPr/>
        </p:nvSpPr>
        <p:spPr>
          <a:xfrm>
            <a:off x="-205260" y="1424330"/>
            <a:ext cx="8256712" cy="3528392"/>
          </a:xfrm>
          <a:prstGeom prst="rect">
            <a:avLst/>
          </a:prstGeom>
          <a:solidFill>
            <a:srgbClr val="E62A2A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3384168" y="2712754"/>
            <a:ext cx="1631200" cy="95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Impact MT Std" pitchFamily="34" charset="0"/>
                <a:sym typeface="Impact" panose="020B0806030902050204" charset="0"/>
              </a:rPr>
              <a:t>谢谢</a:t>
            </a:r>
            <a:endParaRPr lang="en-US" altLang="zh-CN" sz="5400" b="1" dirty="0">
              <a:solidFill>
                <a:schemeClr val="bg1"/>
              </a:solidFill>
              <a:latin typeface="Impact MT Std" pitchFamily="34" charset="0"/>
              <a:sym typeface="Impact" panose="020B080603090205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2824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487</Words>
  <Application>Microsoft Macintosh PowerPoint</Application>
  <PresentationFormat>自定义</PresentationFormat>
  <Paragraphs>111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华文中宋</vt:lpstr>
      <vt:lpstr>宋体</vt:lpstr>
      <vt:lpstr>微软雅黑</vt:lpstr>
      <vt:lpstr>微软雅黑 Light</vt:lpstr>
      <vt:lpstr>造字工房俊雅锐宋体验版常规体</vt:lpstr>
      <vt:lpstr>Arial</vt:lpstr>
      <vt:lpstr>Calibri</vt:lpstr>
      <vt:lpstr>Impact</vt:lpstr>
      <vt:lpstr>Impact MT Std</vt:lpstr>
      <vt:lpstr>Wingdings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</dc:creator>
  <cp:keywords>12sc.taobao.com</cp:keywords>
  <dc:description>12sc.taobao.com</dc:description>
  <cp:lastModifiedBy>李 文龙</cp:lastModifiedBy>
  <cp:revision>330</cp:revision>
  <dcterms:created xsi:type="dcterms:W3CDTF">2018-11-28T13:23:13Z</dcterms:created>
  <dcterms:modified xsi:type="dcterms:W3CDTF">2019-04-01T10:42:06Z</dcterms:modified>
  <cp:category>12sc.taobao.com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2052-1.2.6.548</vt:lpwstr>
  </property>
</Properties>
</file>